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1" r:id="rId2"/>
  </p:sldMasterIdLst>
  <p:notesMasterIdLst>
    <p:notesMasterId r:id="rId2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jWa+8x/oEncKHWtv7+Xdrpccd9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2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35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e777a75497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e777a75497_1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e777a75497_1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Hyperlink will work if you have anaconda prompt open, if you have previously opened it and run the kernel it should work without having to do so. </a:t>
            </a:r>
            <a:endParaRPr/>
          </a:p>
        </p:txBody>
      </p:sp>
      <p:sp>
        <p:nvSpPr>
          <p:cNvPr id="247" name="Google Shape;247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e777a75497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e777a75497_1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ge777a75497_1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e777a75497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e777a75497_2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e777a75497_2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777a75497_4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ge777a75497_4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e777a75497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e777a75497_1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e777a75497_1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1"/>
          <p:cNvSpPr txBox="1"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00"/>
              <a:buFont typeface="Arial"/>
              <a:buNone/>
              <a:defRPr sz="8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1"/>
          <p:cNvSpPr txBox="1"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800"/>
              <a:buNone/>
              <a:defRPr sz="2800"/>
            </a:lvl2pPr>
            <a:lvl3pPr lvl="2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400"/>
              <a:buNone/>
              <a:defRPr sz="2400"/>
            </a:lvl3pPr>
            <a:lvl4pPr lvl="3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 sz="2000"/>
            </a:lvl4pPr>
            <a:lvl5pPr lvl="4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 sz="2000"/>
            </a:lvl5pPr>
            <a:lvl6pPr lvl="5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 sz="2000"/>
            </a:lvl6pPr>
            <a:lvl7pPr lvl="6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 sz="2000"/>
            </a:lvl7pPr>
            <a:lvl8pPr lvl="7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 sz="2000"/>
            </a:lvl8pPr>
            <a:lvl9pPr lvl="8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" name="Google Shape;19;p31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1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1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9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39"/>
          <p:cNvSpPr txBox="1"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9"/>
          <p:cNvSpPr txBox="1">
            <a:spLocks noGrp="1"/>
          </p:cNvSpPr>
          <p:nvPr>
            <p:ph type="body" idx="1"/>
          </p:nvPr>
        </p:nvSpPr>
        <p:spPr>
          <a:xfrm>
            <a:off x="762000" y="762000"/>
            <a:ext cx="60960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3200"/>
              <a:buChar char=" "/>
              <a:defRPr sz="3200"/>
            </a:lvl1pPr>
            <a:lvl2pPr marL="914400" lvl="1" indent="-406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800"/>
              <a:buChar char=" "/>
              <a:defRPr sz="2800"/>
            </a:lvl2pPr>
            <a:lvl3pPr marL="1371600" lvl="2" indent="-381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3pPr>
            <a:lvl4pPr marL="1828800" lvl="3" indent="-355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4pPr>
            <a:lvl5pPr marL="2286000" lvl="4" indent="-355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5pPr>
            <a:lvl6pPr marL="2743200" lvl="5" indent="-355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6pPr>
            <a:lvl7pPr marL="3200400" lvl="6" indent="-355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7pPr>
            <a:lvl8pPr marL="3657600" lvl="7" indent="-355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8pPr>
            <a:lvl9pPr marL="4114800" lvl="8" indent="-355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9pPr>
          </a:lstStyle>
          <a:p>
            <a:endParaRPr/>
          </a:p>
        </p:txBody>
      </p:sp>
      <p:sp>
        <p:nvSpPr>
          <p:cNvPr id="82" name="Google Shape;82;p39"/>
          <p:cNvSpPr txBox="1">
            <a:spLocks noGrp="1"/>
          </p:cNvSpPr>
          <p:nvPr>
            <p:ph type="body" idx="2"/>
          </p:nvPr>
        </p:nvSpPr>
        <p:spPr>
          <a:xfrm>
            <a:off x="8275982" y="2511813"/>
            <a:ext cx="3398520" cy="312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None/>
              <a:defRPr sz="1800">
                <a:solidFill>
                  <a:srgbClr val="262626"/>
                </a:solidFill>
              </a:defRPr>
            </a:lvl1pPr>
            <a:lvl2pPr marL="914400" lvl="1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3" name="Google Shape;83;p39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9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9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bg>
      <p:bgPr>
        <a:solidFill>
          <a:schemeClr val="accen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0"/>
          <p:cNvSpPr txBox="1"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4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5330952"/>
          </a:xfrm>
          <a:prstGeom prst="rect">
            <a:avLst/>
          </a:prstGeom>
          <a:solidFill>
            <a:srgbClr val="B7E0E9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85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  <a:defRPr sz="2400" b="0" i="1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40"/>
          <p:cNvSpPr txBox="1">
            <a:spLocks noGrp="1"/>
          </p:cNvSpPr>
          <p:nvPr>
            <p:ph type="body" idx="1"/>
          </p:nvPr>
        </p:nvSpPr>
        <p:spPr>
          <a:xfrm>
            <a:off x="676656" y="5909735"/>
            <a:ext cx="922934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marL="914400" lvl="1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90" name="Google Shape;90;p40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0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40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03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1"/>
          <p:cNvSpPr txBox="1"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1"/>
          <p:cNvSpPr txBox="1">
            <a:spLocks noGrp="1"/>
          </p:cNvSpPr>
          <p:nvPr>
            <p:ph type="body" idx="1"/>
          </p:nvPr>
        </p:nvSpPr>
        <p:spPr>
          <a:xfrm rot="5400000">
            <a:off x="4170426" y="-1482090"/>
            <a:ext cx="3766185" cy="1075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1pPr>
            <a:lvl2pPr marL="914400" lvl="1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marL="1371600" lvl="2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marL="1828800" lvl="3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marL="2286000" lvl="4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marL="2743200" lvl="5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marL="3200400" lvl="6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marL="3657600" lvl="7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marL="4114800" lvl="8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>
            <a:endParaRPr/>
          </a:p>
        </p:txBody>
      </p:sp>
      <p:sp>
        <p:nvSpPr>
          <p:cNvPr id="96" name="Google Shape;96;p41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41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2"/>
          <p:cNvSpPr txBox="1">
            <a:spLocks noGrp="1"/>
          </p:cNvSpPr>
          <p:nvPr>
            <p:ph type="title"/>
          </p:nvPr>
        </p:nvSpPr>
        <p:spPr>
          <a:xfrm rot="5400000">
            <a:off x="7658100" y="1781175"/>
            <a:ext cx="48006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42"/>
          <p:cNvSpPr txBox="1">
            <a:spLocks noGrp="1"/>
          </p:cNvSpPr>
          <p:nvPr>
            <p:ph type="body" idx="1"/>
          </p:nvPr>
        </p:nvSpPr>
        <p:spPr>
          <a:xfrm rot="5400000">
            <a:off x="1938338" y="-452437"/>
            <a:ext cx="5400675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1pPr>
            <a:lvl2pPr marL="914400" lvl="1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marL="1371600" lvl="2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marL="1828800" lvl="3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marL="2286000" lvl="4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marL="2743200" lvl="5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marL="3200400" lvl="6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marL="3657600" lvl="7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marL="4114800" lvl="8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>
            <a:endParaRPr/>
          </a:p>
        </p:txBody>
      </p:sp>
      <p:sp>
        <p:nvSpPr>
          <p:cNvPr id="102" name="Google Shape;102;p42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42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2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3"/>
          <p:cNvSpPr txBox="1"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3"/>
          <p:cNvSpPr txBox="1"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800"/>
              <a:buChar char=" "/>
              <a:defRPr/>
            </a:lvl1pPr>
            <a:lvl2pPr marL="914400" lvl="1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Char char=" "/>
              <a:defRPr/>
            </a:lvl2pPr>
            <a:lvl3pPr marL="1371600" lvl="2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Char char=" "/>
              <a:defRPr/>
            </a:lvl3pPr>
            <a:lvl4pPr marL="1828800" lvl="3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Char char=" "/>
              <a:defRPr/>
            </a:lvl4pPr>
            <a:lvl5pPr marL="2286000" lvl="4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Char char=" "/>
              <a:defRPr/>
            </a:lvl5pPr>
            <a:lvl6pPr marL="2743200" lvl="5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Char char=" "/>
              <a:defRPr/>
            </a:lvl6pPr>
            <a:lvl7pPr marL="3200400" lvl="6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Char char=" "/>
              <a:defRPr/>
            </a:lvl7pPr>
            <a:lvl8pPr marL="3657600" lvl="7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Char char=" "/>
              <a:defRPr/>
            </a:lvl8pPr>
            <a:lvl9pPr marL="4114800" lvl="8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Char char=" "/>
              <a:defRPr/>
            </a:lvl9pPr>
          </a:lstStyle>
          <a:p>
            <a:endParaRPr/>
          </a:p>
        </p:txBody>
      </p:sp>
      <p:sp>
        <p:nvSpPr>
          <p:cNvPr id="25" name="Google Shape;25;p33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3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3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2"/>
          <p:cNvSpPr txBox="1"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2"/>
          <p:cNvSpPr txBox="1"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1pPr>
            <a:lvl2pPr marL="914400" lvl="1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marL="1371600" lvl="2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marL="1828800" lvl="3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marL="2286000" lvl="4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marL="2743200" lvl="5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marL="3200400" lvl="6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marL="3657600" lvl="7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marL="4114800" lvl="8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>
            <a:endParaRPr/>
          </a:p>
        </p:txBody>
      </p:sp>
      <p:sp>
        <p:nvSpPr>
          <p:cNvPr id="37" name="Google Shape;37;p32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4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4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4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0"/>
          <p:cNvSpPr txBox="1"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00"/>
              <a:buFont typeface="Arial"/>
              <a:buNone/>
              <a:defRPr sz="8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800"/>
              <a:buNone/>
              <a:defRPr sz="2800"/>
            </a:lvl2pPr>
            <a:lvl3pPr lvl="2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/>
            </a:lvl3pPr>
            <a:lvl4pPr lvl="3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4pPr>
            <a:lvl5pPr lvl="4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5pPr>
            <a:lvl6pPr lvl="5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6pPr>
            <a:lvl7pPr lvl="6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7pPr>
            <a:lvl8pPr lvl="7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8pPr>
            <a:lvl9pPr lvl="8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8" name="Google Shape;48;p30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0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0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0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5"/>
          <p:cNvSpPr txBox="1"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  <a:defRPr sz="8800" b="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5"/>
          <p:cNvSpPr txBox="1"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35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5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5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6"/>
          <p:cNvSpPr txBox="1"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6"/>
          <p:cNvSpPr txBox="1">
            <a:spLocks noGrp="1"/>
          </p:cNvSpPr>
          <p:nvPr>
            <p:ph type="body" idx="1"/>
          </p:nvPr>
        </p:nvSpPr>
        <p:spPr>
          <a:xfrm>
            <a:off x="676656" y="1998134"/>
            <a:ext cx="4663440" cy="376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marL="914400" lvl="1" indent="-355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marL="1371600" lvl="2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marL="1828800" lvl="3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marL="2286000" lvl="4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marL="2743200" lvl="5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marL="3200400" lvl="6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marL="3657600" lvl="7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marL="4114800" lvl="8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>
            <a:endParaRPr/>
          </a:p>
        </p:txBody>
      </p:sp>
      <p:sp>
        <p:nvSpPr>
          <p:cNvPr id="60" name="Google Shape;60;p36"/>
          <p:cNvSpPr txBox="1">
            <a:spLocks noGrp="1"/>
          </p:cNvSpPr>
          <p:nvPr>
            <p:ph type="body" idx="2"/>
          </p:nvPr>
        </p:nvSpPr>
        <p:spPr>
          <a:xfrm>
            <a:off x="6011330" y="1998134"/>
            <a:ext cx="4663440" cy="376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marL="914400" lvl="1" indent="-355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marL="1371600" lvl="2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marL="1828800" lvl="3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marL="2286000" lvl="4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marL="2743200" lvl="5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marL="3200400" lvl="6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marL="3657600" lvl="7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marL="4114800" lvl="8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>
            <a:endParaRPr/>
          </a:p>
        </p:txBody>
      </p:sp>
      <p:sp>
        <p:nvSpPr>
          <p:cNvPr id="61" name="Google Shape;61;p36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6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7"/>
          <p:cNvSpPr txBox="1"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7"/>
          <p:cNvSpPr txBox="1"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200"/>
              <a:buNone/>
              <a:defRPr sz="2200" b="0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37"/>
          <p:cNvSpPr txBox="1">
            <a:spLocks noGrp="1"/>
          </p:cNvSpPr>
          <p:nvPr>
            <p:ph type="body" idx="2"/>
          </p:nvPr>
        </p:nvSpPr>
        <p:spPr>
          <a:xfrm>
            <a:off x="676656" y="2753084"/>
            <a:ext cx="466344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marL="914400" lvl="1" indent="-355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marL="1371600" lvl="2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marL="1828800" lvl="3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marL="2286000" lvl="4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marL="2743200" lvl="5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marL="3200400" lvl="6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marL="3657600" lvl="7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marL="4114800" lvl="8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>
            <a:endParaRPr/>
          </a:p>
        </p:txBody>
      </p:sp>
      <p:sp>
        <p:nvSpPr>
          <p:cNvPr id="68" name="Google Shape;68;p37"/>
          <p:cNvSpPr txBox="1">
            <a:spLocks noGrp="1"/>
          </p:cNvSpPr>
          <p:nvPr>
            <p:ph type="body" idx="3"/>
          </p:nvPr>
        </p:nvSpPr>
        <p:spPr>
          <a:xfrm>
            <a:off x="6007608" y="2038435"/>
            <a:ext cx="4663440" cy="722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200"/>
              <a:buNone/>
              <a:defRPr sz="2200" b="0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9" name="Google Shape;69;p37"/>
          <p:cNvSpPr txBox="1">
            <a:spLocks noGrp="1"/>
          </p:cNvSpPr>
          <p:nvPr>
            <p:ph type="body" idx="4"/>
          </p:nvPr>
        </p:nvSpPr>
        <p:spPr>
          <a:xfrm>
            <a:off x="6007608" y="2750990"/>
            <a:ext cx="466344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marL="914400" lvl="1" indent="-355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marL="1371600" lvl="2" indent="-3429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marL="1828800" lvl="3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marL="2286000" lvl="4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marL="2743200" lvl="5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marL="3200400" lvl="6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marL="3657600" lvl="7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marL="4114800" lvl="8" indent="-330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>
            <a:endParaRPr/>
          </a:p>
        </p:txBody>
      </p:sp>
      <p:sp>
        <p:nvSpPr>
          <p:cNvPr id="70" name="Google Shape;70;p37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7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7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8"/>
          <p:cNvSpPr txBox="1"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8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8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8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Arial"/>
              <a:buNone/>
              <a:defRPr sz="5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9"/>
          <p:cNvSpPr txBox="1"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Arial"/>
              <a:buChar char=" "/>
              <a:defRPr sz="2400" b="0" i="0" u="none" strike="noStrike" cap="non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Arial"/>
              <a:buChar char=" "/>
              <a:defRPr sz="2400" b="0" i="0" u="none" strike="noStrike" cap="non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Arial"/>
              <a:buChar char=" "/>
              <a:defRPr sz="2000" b="0" i="1" u="none" strike="noStrike" cap="non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9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9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8"/>
          <p:cNvSpPr txBox="1"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Arial"/>
              <a:buNone/>
              <a:defRPr sz="5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28"/>
          <p:cNvSpPr txBox="1"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 "/>
              <a:defRPr sz="2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 "/>
              <a:defRPr sz="2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 "/>
              <a:defRPr sz="2000" b="0" i="1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28"/>
          <p:cNvSpPr txBox="1">
            <a:spLocks noGrp="1"/>
          </p:cNvSpPr>
          <p:nvPr>
            <p:ph type="dt" idx="10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28"/>
          <p:cNvSpPr txBox="1">
            <a:spLocks noGrp="1"/>
          </p:cNvSpPr>
          <p:nvPr>
            <p:ph type="ftr" idx="11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28"/>
          <p:cNvSpPr txBox="1">
            <a:spLocks noGrp="1"/>
          </p:cNvSpPr>
          <p:nvPr>
            <p:ph type="sldNum" idx="12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3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localhost:8888/notebooks/Desktop/SMU%20Data%20Science%20coursework/SMU%20Data%20Science%20copy/smu-dal-data-pt-06-2021-u-c/smu-dal-data-pt-06-2021-u-c/SMU_Project-1/Jons_Work/Interactive%20Map%20only.ipynb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ericpierce/austinhousingprices?select=austinHousingData.csv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census.gov/data/datasets/time-series/demo/popest/2010s-counties-total.htm" TargetMode="External"/><Relationship Id="rId4" Type="http://schemas.openxmlformats.org/officeDocument/2006/relationships/hyperlink" Target="https://cloud.google.com/maps-platform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" descr="A body of water with buildings in the background&#10;&#10;Description automatically generated with medium confidence"/>
          <p:cNvPicPr preferRelativeResize="0"/>
          <p:nvPr/>
        </p:nvPicPr>
        <p:blipFill rotWithShape="1">
          <a:blip r:embed="rId3">
            <a:alphaModFix amt="50000"/>
          </a:blip>
          <a:srcRect t="15413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00"/>
              <a:buFont typeface="Arial"/>
              <a:buNone/>
            </a:pPr>
            <a:r>
              <a:rPr lang="en-US">
                <a:solidFill>
                  <a:srgbClr val="FFFFFF"/>
                </a:solidFill>
              </a:rPr>
              <a:t>Austin Housing EDA</a:t>
            </a:r>
            <a:endParaRPr/>
          </a:p>
        </p:txBody>
      </p:sp>
      <p:sp>
        <p:nvSpPr>
          <p:cNvPr id="111" name="Google Shape;111;p1"/>
          <p:cNvSpPr txBox="1"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</a:pPr>
            <a:r>
              <a:rPr lang="en-US">
                <a:solidFill>
                  <a:srgbClr val="FFFFFF"/>
                </a:solidFill>
              </a:rPr>
              <a:t>Greyson, Thi, and Jon</a:t>
            </a:r>
            <a:endParaRPr/>
          </a:p>
          <a:p>
            <a:pPr marL="0" lvl="0" indent="0" algn="ctr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</a:pPr>
            <a:r>
              <a:rPr lang="en-US">
                <a:solidFill>
                  <a:srgbClr val="FFFFFF"/>
                </a:solidFill>
              </a:rPr>
              <a:t>SMU Data Analytics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9"/>
          <p:cNvSpPr txBox="1">
            <a:spLocks noGrp="1"/>
          </p:cNvSpPr>
          <p:nvPr>
            <p:ph type="title"/>
          </p:nvPr>
        </p:nvSpPr>
        <p:spPr>
          <a:xfrm>
            <a:off x="706299" y="639763"/>
            <a:ext cx="3947998" cy="5492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>
                <a:solidFill>
                  <a:srgbClr val="FFFFFF"/>
                </a:solidFill>
              </a:rPr>
              <a:t>Analysis</a:t>
            </a:r>
            <a:endParaRPr/>
          </a:p>
        </p:txBody>
      </p:sp>
      <p:cxnSp>
        <p:nvCxnSpPr>
          <p:cNvPr id="201" name="Google Shape;201;p9"/>
          <p:cNvCxnSpPr/>
          <p:nvPr/>
        </p:nvCxnSpPr>
        <p:spPr>
          <a:xfrm>
            <a:off x="4971323" y="2211346"/>
            <a:ext cx="0" cy="2349584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Google Shape;202;p9"/>
          <p:cNvSpPr txBox="1">
            <a:spLocks noGrp="1"/>
          </p:cNvSpPr>
          <p:nvPr>
            <p:ph type="body" idx="1"/>
          </p:nvPr>
        </p:nvSpPr>
        <p:spPr>
          <a:xfrm>
            <a:off x="5288349" y="639764"/>
            <a:ext cx="6142032" cy="5492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91440" lvl="0" indent="-1524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400"/>
              <a:buChar char=" "/>
            </a:pPr>
            <a:r>
              <a:rPr lang="en-US" b="0" i="0">
                <a:latin typeface="Arial"/>
                <a:ea typeface="Arial"/>
                <a:cs typeface="Arial"/>
                <a:sym typeface="Arial"/>
              </a:rPr>
              <a:t>Market is primarily affected by:</a:t>
            </a:r>
            <a:endParaRPr/>
          </a:p>
          <a:p>
            <a:pPr marL="347472" lvl="1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Location</a:t>
            </a:r>
            <a:endParaRPr/>
          </a:p>
          <a:p>
            <a:pPr marL="548640" lvl="2" indent="-54864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Arial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North-West </a:t>
            </a:r>
            <a:endParaRPr/>
          </a:p>
          <a:p>
            <a:pPr marL="548640" lvl="2" indent="-54864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Arial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North-East </a:t>
            </a:r>
            <a:endParaRPr/>
          </a:p>
          <a:p>
            <a:pPr marL="548640" lvl="2" indent="-54864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Arial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South-West</a:t>
            </a:r>
            <a:endParaRPr/>
          </a:p>
          <a:p>
            <a:pPr marL="548640" lvl="2" indent="-54864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Arial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South-East </a:t>
            </a:r>
            <a:endParaRPr/>
          </a:p>
          <a:p>
            <a:pPr marL="347472" lvl="1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Arial"/>
              <a:buChar char="•"/>
            </a:pPr>
            <a:r>
              <a:rPr lang="en-US" i="0">
                <a:latin typeface="Arial"/>
                <a:ea typeface="Arial"/>
                <a:cs typeface="Arial"/>
                <a:sym typeface="Arial"/>
              </a:rPr>
              <a:t>Living 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Space Square Footage</a:t>
            </a:r>
            <a:endParaRPr/>
          </a:p>
          <a:p>
            <a:pPr marL="347472" lvl="1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Arial"/>
              <a:buChar char="•"/>
            </a:pPr>
            <a:r>
              <a:rPr lang="en-US" i="0">
                <a:latin typeface="Arial"/>
                <a:ea typeface="Arial"/>
                <a:cs typeface="Arial"/>
                <a:sym typeface="Arial"/>
              </a:rPr>
              <a:t>Lot Space Square Footage</a:t>
            </a:r>
            <a:endParaRPr/>
          </a:p>
          <a:p>
            <a:pPr marL="347472" lvl="1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Arial"/>
              <a:buChar char="•"/>
            </a:pPr>
            <a:r>
              <a:rPr lang="en-US" i="0">
                <a:latin typeface="Arial"/>
                <a:ea typeface="Arial"/>
                <a:cs typeface="Arial"/>
                <a:sym typeface="Arial"/>
              </a:rPr>
              <a:t>Number of Bedrooms</a:t>
            </a:r>
            <a:endParaRPr/>
          </a:p>
          <a:p>
            <a:pPr marL="347472" lvl="1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4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Number of Stories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347472" lvl="0" indent="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10" descr="Chart, bar 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9115" y="733933"/>
            <a:ext cx="4724569" cy="23622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8" name="Google Shape;208;p10"/>
          <p:cNvCxnSpPr/>
          <p:nvPr/>
        </p:nvCxnSpPr>
        <p:spPr>
          <a:xfrm>
            <a:off x="6091214" y="1111170"/>
            <a:ext cx="11040" cy="4645103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09" name="Google Shape;209;p10" descr="Chart, bar ch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38316" y="731840"/>
            <a:ext cx="4732940" cy="23664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0" name="Google Shape;210;p10"/>
          <p:cNvCxnSpPr/>
          <p:nvPr/>
        </p:nvCxnSpPr>
        <p:spPr>
          <a:xfrm>
            <a:off x="1403027" y="3428998"/>
            <a:ext cx="4188904" cy="1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1" name="Google Shape;211;p10"/>
          <p:cNvCxnSpPr/>
          <p:nvPr/>
        </p:nvCxnSpPr>
        <p:spPr>
          <a:xfrm>
            <a:off x="6610334" y="3428998"/>
            <a:ext cx="4188904" cy="1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12" name="Google Shape;212;p10" descr="Chart, bar 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38316" y="3759687"/>
            <a:ext cx="4724569" cy="2362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0" descr="Chart, bar chart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29115" y="3755501"/>
            <a:ext cx="4732940" cy="2366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11" descr="Chart, scatter 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99866" y="640822"/>
            <a:ext cx="3390956" cy="2543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9" name="Google Shape;219;p11"/>
          <p:cNvCxnSpPr/>
          <p:nvPr/>
        </p:nvCxnSpPr>
        <p:spPr>
          <a:xfrm>
            <a:off x="6091214" y="1111170"/>
            <a:ext cx="11040" cy="4645103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0" name="Google Shape;220;p11" descr="Chart, scatter ch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99866" y="3673961"/>
            <a:ext cx="3390956" cy="2543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1" name="Google Shape;221;p11"/>
          <p:cNvCxnSpPr/>
          <p:nvPr/>
        </p:nvCxnSpPr>
        <p:spPr>
          <a:xfrm>
            <a:off x="1403027" y="3428998"/>
            <a:ext cx="4188904" cy="1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2" name="Google Shape;222;p11"/>
          <p:cNvCxnSpPr/>
          <p:nvPr/>
        </p:nvCxnSpPr>
        <p:spPr>
          <a:xfrm>
            <a:off x="6610334" y="3428998"/>
            <a:ext cx="4188904" cy="1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3" name="Google Shape;223;p11" descr="Chart, scatter 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4158" y="3671316"/>
            <a:ext cx="3394483" cy="2545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11" descr="Chart, scatter chart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789086" y="633212"/>
            <a:ext cx="3404625" cy="2553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0746C8C6-2C81-471F-BF63-1EE8936BB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289"/>
            <a:ext cx="6615404" cy="6242180"/>
          </a:xfrm>
          <a:prstGeom prst="rect">
            <a:avLst/>
          </a:prstGeom>
        </p:spPr>
      </p:pic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C93A06B3-1B84-4A85-ACB6-2BC7E9F9F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9234" y="3424335"/>
            <a:ext cx="6615404" cy="3191069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D39672D1-A886-4F2A-8CFE-D481E5F67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9234" y="-207606"/>
            <a:ext cx="6615404" cy="398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105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F7F7F">
              <a:alpha val="2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12"/>
          <p:cNvSpPr/>
          <p:nvPr/>
        </p:nvSpPr>
        <p:spPr>
          <a:xfrm>
            <a:off x="477012" y="487090"/>
            <a:ext cx="6741849" cy="589788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7F7F7F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p12" descr="Chart, scatter 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1180" y="1032249"/>
            <a:ext cx="6410084" cy="4807562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2"/>
          <p:cNvSpPr/>
          <p:nvPr/>
        </p:nvSpPr>
        <p:spPr>
          <a:xfrm>
            <a:off x="7534655" y="480060"/>
            <a:ext cx="4180332" cy="2788074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7F7F7F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p12" descr="Chart, bar ch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5873" y="917557"/>
            <a:ext cx="3854945" cy="192747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12"/>
          <p:cNvSpPr/>
          <p:nvPr/>
        </p:nvSpPr>
        <p:spPr>
          <a:xfrm>
            <a:off x="7534655" y="3603670"/>
            <a:ext cx="4180332" cy="2788074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7F7F7F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5" name="Google Shape;235;p12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95873" y="4020273"/>
            <a:ext cx="3854945" cy="1927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itle 1">
            <a:extLst>
              <a:ext uri="{FF2B5EF4-FFF2-40B4-BE49-F238E27FC236}">
                <a16:creationId xmlns:a16="http://schemas.microsoft.com/office/drawing/2014/main" id="{52C9703A-4AC1-45C2-B763-1BF42EC9E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902" y="5735908"/>
            <a:ext cx="10780776" cy="613283"/>
          </a:xfrm>
        </p:spPr>
        <p:txBody>
          <a:bodyPr/>
          <a:lstStyle/>
          <a:p>
            <a:r>
              <a:rPr lang="en-US" dirty="0"/>
              <a:t>Prices vs. Region</a:t>
            </a:r>
          </a:p>
        </p:txBody>
      </p:sp>
      <p:pic>
        <p:nvPicPr>
          <p:cNvPr id="243" name="Google Shape;243;ge777a75497_1_1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766844" y="279918"/>
            <a:ext cx="6900908" cy="5330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4" descr="A map of the area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 l="1827" r="4055" b="-1"/>
          <a:stretch/>
        </p:blipFill>
        <p:spPr>
          <a:xfrm>
            <a:off x="1" y="10"/>
            <a:ext cx="7815942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4"/>
          <p:cNvSpPr txBox="1">
            <a:spLocks noGrp="1"/>
          </p:cNvSpPr>
          <p:nvPr>
            <p:ph type="body" idx="1"/>
          </p:nvPr>
        </p:nvSpPr>
        <p:spPr>
          <a:xfrm>
            <a:off x="7815943" y="1340498"/>
            <a:ext cx="60960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91440" lvl="0" indent="-1270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</a:pPr>
            <a:r>
              <a:rPr lang="en-US" sz="2000" dirty="0"/>
              <a:t>Heatmap by sales price</a:t>
            </a:r>
            <a:endParaRPr dirty="0"/>
          </a:p>
          <a:p>
            <a:pPr marL="91440" lvl="0" indent="-1270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</a:pPr>
            <a:r>
              <a:rPr lang="en-US" sz="2000" dirty="0"/>
              <a:t>2020 </a:t>
            </a:r>
            <a:endParaRPr dirty="0"/>
          </a:p>
          <a:p>
            <a:pPr marL="91440" lvl="0" indent="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</a:pPr>
            <a:endParaRPr sz="2000" dirty="0"/>
          </a:p>
          <a:p>
            <a:pPr marL="91440" lvl="0" indent="-1270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</a:pPr>
            <a:r>
              <a:rPr lang="en-US" sz="2000" u="sng" dirty="0">
                <a:solidFill>
                  <a:schemeClr val="hlink"/>
                </a:solidFill>
                <a:hlinkClick r:id="rId4"/>
              </a:rPr>
              <a:t>Click to see who is correct</a:t>
            </a:r>
            <a:endParaRPr sz="2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3"/>
          <p:cNvSpPr/>
          <p:nvPr/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3"/>
          <p:cNvSpPr txBox="1"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FFFFFF"/>
                </a:solidFill>
              </a:rPr>
              <a:t>Actionable Insights</a:t>
            </a:r>
            <a:endParaRPr/>
          </a:p>
        </p:txBody>
      </p:sp>
      <p:sp>
        <p:nvSpPr>
          <p:cNvPr id="257" name="Google Shape;257;p13"/>
          <p:cNvSpPr txBox="1">
            <a:spLocks noGrp="1"/>
          </p:cNvSpPr>
          <p:nvPr>
            <p:ph type="body" idx="1"/>
          </p:nvPr>
        </p:nvSpPr>
        <p:spPr>
          <a:xfrm>
            <a:off x="8173212" y="2419773"/>
            <a:ext cx="3401568" cy="3938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91440" lvl="0" indent="-1143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</a:pPr>
            <a:r>
              <a:rPr lang="en-US" sz="1800" b="1"/>
              <a:t>Investment/Buyer Strategies:</a:t>
            </a:r>
            <a:endParaRPr/>
          </a:p>
          <a:p>
            <a:pPr marL="91440" lvl="0" indent="-1143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</a:pPr>
            <a:r>
              <a:rPr lang="en-US" sz="1800"/>
              <a:t>Single family homes make up the vast majority of all homes sold in Austin</a:t>
            </a:r>
            <a:endParaRPr/>
          </a:p>
          <a:p>
            <a:pPr marL="91440" lvl="0" indent="-1143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</a:pPr>
            <a:r>
              <a:rPr lang="en-US" sz="1800"/>
              <a:t>Investors should buy during the winter months, ideally in Jan.  </a:t>
            </a:r>
            <a:endParaRPr/>
          </a:p>
          <a:p>
            <a:pPr marL="91440" lvl="0" indent="-1143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</a:pPr>
            <a:r>
              <a:rPr lang="en-US" sz="1800"/>
              <a:t>Sell during the peak months in the late 2</a:t>
            </a:r>
            <a:r>
              <a:rPr lang="en-US" sz="1800" baseline="30000"/>
              <a:t>nd</a:t>
            </a:r>
            <a:r>
              <a:rPr lang="en-US" sz="1800"/>
              <a:t> and 3</a:t>
            </a:r>
            <a:r>
              <a:rPr lang="en-US" sz="1800" baseline="30000"/>
              <a:t>rd</a:t>
            </a:r>
            <a:r>
              <a:rPr lang="en-US" sz="1800"/>
              <a:t> quarters. </a:t>
            </a:r>
            <a:endParaRPr sz="1800"/>
          </a:p>
          <a:p>
            <a:pPr marL="9144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The year the home was built has an impact on the price and square footage. </a:t>
            </a:r>
            <a:endParaRPr sz="1800"/>
          </a:p>
        </p:txBody>
      </p:sp>
      <p:pic>
        <p:nvPicPr>
          <p:cNvPr id="258" name="Google Shape;2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172" y="125850"/>
            <a:ext cx="3915401" cy="333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800" y="3386770"/>
            <a:ext cx="7190550" cy="35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4"/>
          <p:cNvSpPr txBox="1"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Arial"/>
              <a:buNone/>
            </a:pPr>
            <a:r>
              <a:rPr lang="en-US"/>
              <a:t>Actionable Insights</a:t>
            </a:r>
          </a:p>
        </p:txBody>
      </p:sp>
      <p:sp>
        <p:nvSpPr>
          <p:cNvPr id="265" name="Google Shape;265;p14"/>
          <p:cNvSpPr txBox="1"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91440" lvl="0" indent="-152400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000" b="1" dirty="0"/>
              <a:t>Seller Strategies:</a:t>
            </a:r>
            <a:endParaRPr lang="en-US" sz="2000" dirty="0"/>
          </a:p>
          <a:p>
            <a:pPr marL="347472" lvl="1" indent="-342900" algn="l" rtl="0"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000" dirty="0">
                <a:solidFill>
                  <a:schemeClr val="lt1"/>
                </a:solidFill>
              </a:rPr>
              <a:t>Current owners, do not list homes during winter as sales are less likely to occur. </a:t>
            </a:r>
          </a:p>
          <a:p>
            <a:pPr marL="347472" lvl="1" indent="-342900" algn="l" rtl="0"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000" dirty="0">
                <a:solidFill>
                  <a:schemeClr val="lt1"/>
                </a:solidFill>
              </a:rPr>
              <a:t>Summer months attracted more buyers and have more predictable prices</a:t>
            </a:r>
          </a:p>
          <a:p>
            <a:pPr marL="347472" lvl="1" indent="-381000" algn="l" rtl="0"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2000" dirty="0">
                <a:solidFill>
                  <a:schemeClr val="lt1"/>
                </a:solidFill>
              </a:rPr>
              <a:t>Austin’s home sales are increasing at a lower rate than the population growth of the city</a:t>
            </a:r>
          </a:p>
          <a:p>
            <a:pPr marL="91440" lvl="0" indent="0" rtl="0"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 lang="en-US" sz="2000" dirty="0"/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42C9D247-55E9-4041-A417-964537ABE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74646"/>
            <a:ext cx="6767803" cy="2939144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3CC61ED2-0789-4167-8DB1-DAF21B38F2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7454" y="116632"/>
            <a:ext cx="6043126" cy="289715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e777a75497_1_6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3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3" name="Google Shape;273;ge777a75497_1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563" y="358050"/>
            <a:ext cx="5728151" cy="29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ge777a75497_1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025" y="3666214"/>
            <a:ext cx="5821251" cy="3043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e777a75497_1_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5900" y="358050"/>
            <a:ext cx="5789349" cy="29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ge777a75497_1_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75900" y="3725425"/>
            <a:ext cx="5728151" cy="3043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"/>
          <p:cNvSpPr txBox="1">
            <a:spLocks noGrp="1"/>
          </p:cNvSpPr>
          <p:nvPr>
            <p:ph type="title"/>
          </p:nvPr>
        </p:nvSpPr>
        <p:spPr>
          <a:xfrm>
            <a:off x="706298" y="639763"/>
            <a:ext cx="3997693" cy="5492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>
                <a:solidFill>
                  <a:srgbClr val="FFFFFF"/>
                </a:solidFill>
              </a:rPr>
              <a:t>Project Overview</a:t>
            </a:r>
            <a:endParaRPr/>
          </a:p>
        </p:txBody>
      </p:sp>
      <p:grpSp>
        <p:nvGrpSpPr>
          <p:cNvPr id="118" name="Google Shape;118;p2"/>
          <p:cNvGrpSpPr/>
          <p:nvPr/>
        </p:nvGrpSpPr>
        <p:grpSpPr>
          <a:xfrm>
            <a:off x="5288347" y="644054"/>
            <a:ext cx="6254724" cy="5484166"/>
            <a:chOff x="0" y="4291"/>
            <a:chExt cx="6254724" cy="5484166"/>
          </a:xfrm>
        </p:grpSpPr>
        <p:sp>
          <p:nvSpPr>
            <p:cNvPr id="119" name="Google Shape;119;p2"/>
            <p:cNvSpPr/>
            <p:nvPr/>
          </p:nvSpPr>
          <p:spPr>
            <a:xfrm>
              <a:off x="0" y="4291"/>
              <a:ext cx="6254724" cy="91402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76493" y="209947"/>
              <a:ext cx="502715" cy="502715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055702" y="4291"/>
              <a:ext cx="5199021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 txBox="1"/>
            <p:nvPr/>
          </p:nvSpPr>
          <p:spPr>
            <a:xfrm>
              <a:off x="1055702" y="4291"/>
              <a:ext cx="5199021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6725" tIns="96725" rIns="96725" bIns="967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Arial"/>
                <a:buNone/>
              </a:pPr>
              <a:r>
                <a:rPr lang="en-US" sz="19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Objective</a:t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0" y="1146826"/>
              <a:ext cx="6254724" cy="91402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76493" y="1352482"/>
              <a:ext cx="502715" cy="502715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055702" y="1146826"/>
              <a:ext cx="2814625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 txBox="1"/>
            <p:nvPr/>
          </p:nvSpPr>
          <p:spPr>
            <a:xfrm>
              <a:off x="1055702" y="1146826"/>
              <a:ext cx="2814625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6725" tIns="96725" rIns="96725" bIns="967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Arial"/>
                <a:buNone/>
              </a:pPr>
              <a:r>
                <a:rPr lang="en-US" sz="19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  </a:t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870328" y="1146826"/>
              <a:ext cx="2384395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 txBox="1"/>
            <p:nvPr/>
          </p:nvSpPr>
          <p:spPr>
            <a:xfrm>
              <a:off x="3870328" y="1146826"/>
              <a:ext cx="2384395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6725" tIns="96725" rIns="96725" bIns="967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Sources, Cleaning, Duplicates, Outliers, Missing Data</a:t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0" y="2289361"/>
              <a:ext cx="6254724" cy="91402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76493" y="2495017"/>
              <a:ext cx="502715" cy="502715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055702" y="2289361"/>
              <a:ext cx="2814625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 txBox="1"/>
            <p:nvPr/>
          </p:nvSpPr>
          <p:spPr>
            <a:xfrm>
              <a:off x="1055702" y="2289361"/>
              <a:ext cx="2814625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6725" tIns="96725" rIns="96725" bIns="967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Arial"/>
                <a:buNone/>
              </a:pPr>
              <a:r>
                <a:rPr lang="en-US" sz="19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Analysis </a:t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870328" y="2289361"/>
              <a:ext cx="2384395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 txBox="1"/>
            <p:nvPr/>
          </p:nvSpPr>
          <p:spPr>
            <a:xfrm>
              <a:off x="3870328" y="2289361"/>
              <a:ext cx="2384395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6725" tIns="96725" rIns="96725" bIns="967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Questions Answered and Actionable Insights </a:t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0" y="3431895"/>
              <a:ext cx="6254724" cy="91402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276493" y="3637552"/>
              <a:ext cx="502715" cy="502715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055702" y="3431895"/>
              <a:ext cx="5199021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 txBox="1"/>
            <p:nvPr/>
          </p:nvSpPr>
          <p:spPr>
            <a:xfrm>
              <a:off x="1055702" y="3431895"/>
              <a:ext cx="5199021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6725" tIns="96725" rIns="96725" bIns="967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Arial"/>
                <a:buNone/>
              </a:pPr>
              <a:r>
                <a:rPr lang="en-US" sz="19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Limitations and Future Work </a:t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0" y="4574430"/>
              <a:ext cx="6254724" cy="914027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76493" y="4780087"/>
              <a:ext cx="502715" cy="502715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055702" y="4574430"/>
              <a:ext cx="5199021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 txBox="1"/>
            <p:nvPr/>
          </p:nvSpPr>
          <p:spPr>
            <a:xfrm>
              <a:off x="1055702" y="4574430"/>
              <a:ext cx="5199021" cy="9140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6725" tIns="96725" rIns="96725" bIns="967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Arial"/>
                <a:buNone/>
              </a:pPr>
              <a:r>
                <a:rPr lang="en-US" sz="19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Q&amp;A </a:t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Arial"/>
              <a:buNone/>
            </a:pPr>
            <a:r>
              <a:rPr lang="en-US"/>
              <a:t>Limitations and Future Work </a:t>
            </a:r>
            <a:br>
              <a:rPr lang="en-US"/>
            </a:br>
            <a:endParaRPr/>
          </a:p>
        </p:txBody>
      </p:sp>
      <p:sp>
        <p:nvSpPr>
          <p:cNvPr id="283" name="Google Shape;283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91440" lvl="0" indent="-1524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/>
              <a:t>Data</a:t>
            </a:r>
            <a:endParaRPr/>
          </a:p>
          <a:p>
            <a:pPr marL="347472" lvl="1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/>
              <a:t>Did not include list dates, initial sales price, length of time on the market, substantial data from 2021, total count of inventory, average length of time on the market, …..</a:t>
            </a:r>
            <a:endParaRPr/>
          </a:p>
          <a:p>
            <a:pPr marL="347472" lvl="1" indent="-1905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</a:pPr>
            <a:endParaRPr/>
          </a:p>
          <a:p>
            <a:pPr marL="347472" lvl="1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/>
              <a:t>With unlimited time and budget we would conduct a more thorough analysis on the market to identify the best possible location, time, etc.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e777a75497_2_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290" name="Google Shape;290;ge777a75497_2_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3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Kaggle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750" u="sng">
                <a:solidFill>
                  <a:schemeClr val="hlink"/>
                </a:solidFill>
                <a:hlinkClick r:id="rId3"/>
              </a:rPr>
              <a:t>https://www.kaggle.com/ericpierce/austinhousingprices?select=austinHousingData.csv</a:t>
            </a:r>
            <a:endParaRPr/>
          </a:p>
          <a:p>
            <a:pPr marL="914400" lvl="0" indent="0" algn="l" rtl="0">
              <a:spcBef>
                <a:spcPts val="13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3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Google Maps api 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750" u="sng">
                <a:solidFill>
                  <a:schemeClr val="hlink"/>
                </a:solidFill>
                <a:hlinkClick r:id="rId4"/>
              </a:rPr>
              <a:t>https://cloud.google.com/maps-platform/</a:t>
            </a:r>
            <a:r>
              <a:rPr lang="en-US" sz="1750">
                <a:solidFill>
                  <a:schemeClr val="dk1"/>
                </a:solidFill>
              </a:rPr>
              <a:t> </a:t>
            </a:r>
            <a:endParaRPr sz="175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300"/>
              </a:spcBef>
              <a:spcAft>
                <a:spcPts val="0"/>
              </a:spcAft>
              <a:buNone/>
            </a:pPr>
            <a:endParaRPr sz="1750">
              <a:solidFill>
                <a:schemeClr val="dk1"/>
              </a:solidFill>
            </a:endParaRPr>
          </a:p>
          <a:p>
            <a:pPr marL="457200" lvl="0" indent="-339725" algn="l" rtl="0"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750"/>
              <a:buChar char="●"/>
            </a:pPr>
            <a:r>
              <a:rPr lang="en-US"/>
              <a:t>Census</a:t>
            </a:r>
            <a:endParaRPr sz="1750"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750" u="sng">
                <a:solidFill>
                  <a:schemeClr val="hlink"/>
                </a:solidFill>
                <a:hlinkClick r:id="rId5"/>
              </a:rPr>
              <a:t>https://www.census.gov/data/datasets/time-series/demo/popest/2010s-counties-total.htm</a:t>
            </a:r>
            <a:endParaRPr sz="1100">
              <a:solidFill>
                <a:schemeClr val="dk1"/>
              </a:solidFill>
              <a:highlight>
                <a:srgbClr val="F8F8F8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Arial"/>
              <a:buNone/>
            </a:pPr>
            <a:r>
              <a:rPr lang="en-US" dirty="0"/>
              <a:t>Q/A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"/>
          <p:cNvSpPr txBox="1">
            <a:spLocks noGrp="1"/>
          </p:cNvSpPr>
          <p:nvPr>
            <p:ph type="title"/>
          </p:nvPr>
        </p:nvSpPr>
        <p:spPr>
          <a:xfrm>
            <a:off x="706299" y="639763"/>
            <a:ext cx="3947998" cy="5492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>
                <a:solidFill>
                  <a:srgbClr val="FFFFFF"/>
                </a:solidFill>
              </a:rPr>
              <a:t>Objective </a:t>
            </a:r>
            <a:endParaRPr/>
          </a:p>
        </p:txBody>
      </p:sp>
      <p:cxnSp>
        <p:nvCxnSpPr>
          <p:cNvPr id="149" name="Google Shape;149;p3"/>
          <p:cNvCxnSpPr/>
          <p:nvPr/>
        </p:nvCxnSpPr>
        <p:spPr>
          <a:xfrm>
            <a:off x="4971323" y="2211346"/>
            <a:ext cx="0" cy="2349584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0" name="Google Shape;150;p3"/>
          <p:cNvSpPr txBox="1">
            <a:spLocks noGrp="1"/>
          </p:cNvSpPr>
          <p:nvPr>
            <p:ph type="body" idx="1"/>
          </p:nvPr>
        </p:nvSpPr>
        <p:spPr>
          <a:xfrm>
            <a:off x="5288349" y="639764"/>
            <a:ext cx="6142032" cy="5492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</a:pPr>
            <a:r>
              <a:rPr lang="en-US" sz="1800"/>
              <a:t>Conduct an in-depth review of the Austin Housing Market data and determine what variables impact price, sales frequency, timing for selling versus buying, and other factors that play a role in the housing market. </a:t>
            </a:r>
            <a:endParaRPr sz="1800"/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</a:pPr>
            <a:endParaRPr sz="1800"/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</a:pPr>
            <a:endParaRPr sz="1800"/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</a:pPr>
            <a:endParaRPr sz="1800"/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</a:pPr>
            <a:endParaRPr sz="1800"/>
          </a:p>
          <a:p>
            <a:pPr marL="0" lvl="0" indent="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</a:pPr>
            <a:r>
              <a:rPr lang="en-US" sz="2300"/>
              <a:t>Inspiration</a:t>
            </a:r>
            <a:r>
              <a:rPr lang="en-US" sz="2000"/>
              <a:t>: </a:t>
            </a:r>
            <a:endParaRPr sz="2000"/>
          </a:p>
          <a:p>
            <a:pPr marL="0" lvl="0" indent="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</a:pPr>
            <a:r>
              <a:rPr lang="en-US" sz="1800"/>
              <a:t>The population of Austin, TX is growing exponentially. How does this growth affect the housing market and its participants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777a75497_4_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e777a75497_4_4"/>
          <p:cNvSpPr txBox="1">
            <a:spLocks noGrp="1"/>
          </p:cNvSpPr>
          <p:nvPr>
            <p:ph type="title"/>
          </p:nvPr>
        </p:nvSpPr>
        <p:spPr>
          <a:xfrm>
            <a:off x="706299" y="639763"/>
            <a:ext cx="3948000" cy="54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>
                <a:solidFill>
                  <a:srgbClr val="FFFFFF"/>
                </a:solidFill>
              </a:rPr>
              <a:t>Objective </a:t>
            </a:r>
            <a:endParaRPr/>
          </a:p>
        </p:txBody>
      </p:sp>
      <p:cxnSp>
        <p:nvCxnSpPr>
          <p:cNvPr id="157" name="Google Shape;157;ge777a75497_4_4"/>
          <p:cNvCxnSpPr/>
          <p:nvPr/>
        </p:nvCxnSpPr>
        <p:spPr>
          <a:xfrm>
            <a:off x="4971323" y="2211346"/>
            <a:ext cx="0" cy="2349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8" name="Google Shape;158;ge777a75497_4_4"/>
          <p:cNvSpPr txBox="1">
            <a:spLocks noGrp="1"/>
          </p:cNvSpPr>
          <p:nvPr>
            <p:ph type="body" idx="1"/>
          </p:nvPr>
        </p:nvSpPr>
        <p:spPr>
          <a:xfrm>
            <a:off x="5288349" y="639764"/>
            <a:ext cx="6141900" cy="54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</a:pPr>
            <a:endParaRPr sz="2200"/>
          </a:p>
          <a:p>
            <a:pPr marL="0" lvl="0" indent="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</a:pPr>
            <a:r>
              <a:rPr lang="en-US" sz="2300"/>
              <a:t>Research Questions:</a:t>
            </a:r>
            <a:endParaRPr sz="2300"/>
          </a:p>
          <a:p>
            <a:pPr marL="91440" lvl="0" indent="-1143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800"/>
              <a:buChar char="●"/>
            </a:pPr>
            <a:r>
              <a:rPr lang="en-US" sz="1800" b="0" i="0">
                <a:latin typeface="Arial"/>
                <a:ea typeface="Arial"/>
                <a:cs typeface="Arial"/>
                <a:sym typeface="Arial"/>
              </a:rPr>
              <a:t>What are different trends in the housing market?</a:t>
            </a:r>
            <a:endParaRPr sz="1800"/>
          </a:p>
          <a:p>
            <a:pPr marL="91440" lvl="0" indent="-1143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800"/>
              <a:buChar char="●"/>
            </a:pPr>
            <a:r>
              <a:rPr lang="en-US" sz="1800" b="0" i="0">
                <a:latin typeface="Arial"/>
                <a:ea typeface="Arial"/>
                <a:cs typeface="Arial"/>
                <a:sym typeface="Arial"/>
              </a:rPr>
              <a:t>How has the frequency of sales been affected by year?  Have they increased or decreased?</a:t>
            </a:r>
            <a:endParaRPr sz="1800"/>
          </a:p>
          <a:p>
            <a:pPr marL="91440" lvl="0" indent="-1143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800"/>
              <a:buChar char="●"/>
            </a:pPr>
            <a:r>
              <a:rPr lang="en-US" sz="1800" b="0" i="0">
                <a:latin typeface="Arial"/>
                <a:ea typeface="Arial"/>
                <a:cs typeface="Arial"/>
                <a:sym typeface="Arial"/>
              </a:rPr>
              <a:t>What type of houses are being purchased? (single,</a:t>
            </a:r>
            <a:endParaRPr sz="1800"/>
          </a:p>
          <a:p>
            <a:pPr marL="91440" lvl="0" indent="-1143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800"/>
              <a:buChar char="●"/>
            </a:pPr>
            <a:r>
              <a:rPr lang="en-US" sz="1800" b="0" i="0">
                <a:latin typeface="Arial"/>
                <a:ea typeface="Arial"/>
                <a:cs typeface="Arial"/>
                <a:sym typeface="Arial"/>
              </a:rPr>
              <a:t>family, condo, multifamily)</a:t>
            </a:r>
            <a:endParaRPr sz="1800"/>
          </a:p>
          <a:p>
            <a:pPr marL="91440" lvl="0" indent="-1143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800"/>
              <a:buChar char="●"/>
            </a:pPr>
            <a:r>
              <a:rPr lang="en-US" sz="1800"/>
              <a:t>What area of Austin is the housing market growing in?</a:t>
            </a:r>
            <a:endParaRPr sz="1800"/>
          </a:p>
          <a:p>
            <a:pPr marL="91440" lvl="0" indent="-1143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1800"/>
              <a:buChar char="●"/>
            </a:pPr>
            <a:r>
              <a:rPr lang="en-US" sz="1800" b="0" i="0">
                <a:latin typeface="Arial"/>
                <a:ea typeface="Arial"/>
                <a:cs typeface="Arial"/>
                <a:sym typeface="Arial"/>
              </a:rPr>
              <a:t>Does the market favor investors/buyers or sellers?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4"/>
          <p:cNvSpPr txBox="1">
            <a:spLocks noGrp="1"/>
          </p:cNvSpPr>
          <p:nvPr>
            <p:ph type="title"/>
          </p:nvPr>
        </p:nvSpPr>
        <p:spPr>
          <a:xfrm>
            <a:off x="706299" y="639763"/>
            <a:ext cx="3947998" cy="5492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Arial"/>
              <a:buNone/>
            </a:pPr>
            <a:r>
              <a:rPr lang="en-US" sz="6000">
                <a:solidFill>
                  <a:srgbClr val="FFFFFF"/>
                </a:solidFill>
              </a:rPr>
              <a:t>Data and Analysis </a:t>
            </a:r>
            <a:br>
              <a:rPr lang="en-US" sz="6000">
                <a:solidFill>
                  <a:srgbClr val="FFFFFF"/>
                </a:solidFill>
              </a:rPr>
            </a:br>
            <a:endParaRPr sz="6000">
              <a:solidFill>
                <a:srgbClr val="FFFFFF"/>
              </a:solidFill>
            </a:endParaRPr>
          </a:p>
        </p:txBody>
      </p:sp>
      <p:cxnSp>
        <p:nvCxnSpPr>
          <p:cNvPr id="165" name="Google Shape;165;p4"/>
          <p:cNvCxnSpPr/>
          <p:nvPr/>
        </p:nvCxnSpPr>
        <p:spPr>
          <a:xfrm>
            <a:off x="4971323" y="2211346"/>
            <a:ext cx="0" cy="2349584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6" name="Google Shape;166;p4"/>
          <p:cNvSpPr txBox="1">
            <a:spLocks noGrp="1"/>
          </p:cNvSpPr>
          <p:nvPr>
            <p:ph type="body" idx="1"/>
          </p:nvPr>
        </p:nvSpPr>
        <p:spPr>
          <a:xfrm>
            <a:off x="5288349" y="639764"/>
            <a:ext cx="6142032" cy="5492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91440" lvl="0" indent="-1524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400"/>
              <a:buChar char=" "/>
            </a:pPr>
            <a:r>
              <a:rPr lang="en-US"/>
              <a:t>Sources</a:t>
            </a:r>
            <a:endParaRPr/>
          </a:p>
          <a:p>
            <a:pPr marL="347472" lvl="1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400"/>
              <a:buChar char=" "/>
            </a:pPr>
            <a:r>
              <a:rPr lang="en-US"/>
              <a:t>U.S Census, Google Maps API, Kaggle </a:t>
            </a:r>
            <a:endParaRPr/>
          </a:p>
          <a:p>
            <a:pPr marL="91440" lvl="0" indent="-15240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2400"/>
              <a:buChar char=" "/>
            </a:pPr>
            <a:r>
              <a:rPr lang="en-US"/>
              <a:t>Cleaning</a:t>
            </a:r>
            <a:endParaRPr/>
          </a:p>
          <a:p>
            <a:pPr marL="347472" lvl="1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400"/>
              <a:buChar char=" "/>
            </a:pPr>
            <a:r>
              <a:rPr lang="en-US"/>
              <a:t>Outliers</a:t>
            </a:r>
            <a:endParaRPr/>
          </a:p>
          <a:p>
            <a:pPr marL="548640" lvl="2" indent="-54864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Char char=" "/>
            </a:pPr>
            <a:r>
              <a:rPr lang="en-US"/>
              <a:t>Limited to the city of Austin</a:t>
            </a:r>
            <a:endParaRPr/>
          </a:p>
          <a:p>
            <a:pPr marL="548640" lvl="2" indent="-54864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Char char=" "/>
            </a:pPr>
            <a:r>
              <a:rPr lang="en-US"/>
              <a:t>Removed extreme price and size outliers outliers</a:t>
            </a:r>
            <a:endParaRPr/>
          </a:p>
          <a:p>
            <a:pPr marL="548640" lvl="2" indent="-42164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None/>
            </a:pPr>
            <a:endParaRPr/>
          </a:p>
          <a:p>
            <a:pPr marL="347472" lvl="1" indent="-3429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400"/>
              <a:buChar char=" "/>
            </a:pPr>
            <a:r>
              <a:rPr lang="en-US"/>
              <a:t>Missing Data</a:t>
            </a:r>
            <a:endParaRPr/>
          </a:p>
          <a:p>
            <a:pPr marL="548640" lvl="2" indent="-54864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000"/>
              <a:buChar char=" "/>
            </a:pPr>
            <a:r>
              <a:rPr lang="en-US"/>
              <a:t>Data for 2021 homes sales was limited in this data set </a:t>
            </a:r>
            <a:endParaRPr/>
          </a:p>
          <a:p>
            <a:pPr marL="548640" lvl="2" indent="-53594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SzPts val="1800"/>
              <a:buChar char=" "/>
            </a:pPr>
            <a:endParaRPr/>
          </a:p>
          <a:p>
            <a:pPr marL="91440" lvl="0" indent="0" algn="l" rtl="0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FEFEFE"/>
              </a:buClr>
              <a:buSzPts val="2400"/>
              <a:buNone/>
            </a:pPr>
            <a:endParaRPr sz="2000"/>
          </a:p>
          <a:p>
            <a:pPr marL="347472" lvl="1" indent="-19050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FEFEFE"/>
              </a:buClr>
              <a:buSzPts val="2400"/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777a75497_1_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371600" lvl="0" indent="457200" algn="l" rtl="0"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2000"/>
              <a:t>Population 2010-2019</a:t>
            </a:r>
            <a:endParaRPr sz="2000"/>
          </a:p>
        </p:txBody>
      </p:sp>
      <p:sp>
        <p:nvSpPr>
          <p:cNvPr id="175" name="Google Shape;175;ge777a75497_1_21"/>
          <p:cNvSpPr txBox="1">
            <a:spLocks noGrp="1"/>
          </p:cNvSpPr>
          <p:nvPr>
            <p:ph type="body" idx="2"/>
          </p:nvPr>
        </p:nvSpPr>
        <p:spPr>
          <a:xfrm>
            <a:off x="8355881" y="1463336"/>
            <a:ext cx="3398400" cy="487671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Steady increase of population could be a factor for the increase in the price of homes.</a:t>
            </a:r>
            <a:endParaRPr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 dirty="0"/>
              <a:t>2010 - 2015 ~ 480K increase in population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 dirty="0"/>
              <a:t>2015 - 2019 ~ 380K increase in population</a:t>
            </a:r>
            <a:endParaRPr sz="1500" dirty="0"/>
          </a:p>
        </p:txBody>
      </p:sp>
      <p:pic>
        <p:nvPicPr>
          <p:cNvPr id="174" name="Google Shape;174;ge777a75497_1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292675"/>
            <a:ext cx="6376625" cy="409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>
            <a:spLocks noGrp="1"/>
          </p:cNvSpPr>
          <p:nvPr>
            <p:ph type="title"/>
          </p:nvPr>
        </p:nvSpPr>
        <p:spPr/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Arial"/>
              <a:buNone/>
            </a:pPr>
            <a:r>
              <a:rPr lang="en-US"/>
              <a:t>Analysis</a:t>
            </a:r>
          </a:p>
        </p:txBody>
      </p:sp>
      <p:sp>
        <p:nvSpPr>
          <p:cNvPr id="181" name="Google Shape;181;p6"/>
          <p:cNvSpPr txBox="1">
            <a:spLocks noGrp="1"/>
          </p:cNvSpPr>
          <p:nvPr>
            <p:ph type="body" idx="1"/>
          </p:nvPr>
        </p:nvSpPr>
        <p:spPr/>
        <p:txBody>
          <a:bodyPr spcFirstLastPara="1" wrap="square" lIns="91425" tIns="45700" rIns="91425" bIns="45700" anchor="t" anchorCtr="0">
            <a:normAutofit/>
          </a:bodyPr>
          <a:lstStyle/>
          <a:p>
            <a:pPr marL="91440" lvl="0" indent="-177800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Arial"/>
              <a:buChar char="•"/>
            </a:pPr>
            <a:r>
              <a:rPr lang="en-US" b="0" i="0"/>
              <a:t>Homes sales in Austin </a:t>
            </a:r>
            <a:r>
              <a:rPr lang="en-US"/>
              <a:t>are increasing yearly</a:t>
            </a:r>
          </a:p>
          <a:p>
            <a:pPr marL="347472" lvl="1" indent="-342900" rtl="0"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•"/>
            </a:pPr>
            <a:r>
              <a:rPr lang="en-US" sz="3200"/>
              <a:t>Home sales increased 2.27% from 2018 to 2019 and jumped to 10.20% from 2019 to 2020</a:t>
            </a:r>
          </a:p>
          <a:p>
            <a:pPr marL="347472" lvl="0" indent="0" rtl="0">
              <a:spcBef>
                <a:spcPts val="600"/>
              </a:spcBef>
              <a:spcAft>
                <a:spcPts val="0"/>
              </a:spcAft>
              <a:buNone/>
            </a:pPr>
            <a:endParaRPr lang="en-US"/>
          </a:p>
          <a:p>
            <a:pPr marL="347472" lvl="1" indent="-304800" rtl="0">
              <a:spcBef>
                <a:spcPts val="600"/>
              </a:spcBef>
              <a:spcAft>
                <a:spcPts val="0"/>
              </a:spcAft>
              <a:buSzPts val="1800"/>
              <a:buChar char="•"/>
            </a:pPr>
            <a:r>
              <a:rPr lang="en-US" sz="3200"/>
              <a:t>Population increased 3.5% to 4.5% annually since 2010</a:t>
            </a:r>
          </a:p>
          <a:p>
            <a:pPr marL="347472" lvl="1" indent="-342900" rtl="0"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</a:pPr>
            <a:r>
              <a:rPr lang="en-US" sz="3200">
                <a:highlight>
                  <a:srgbClr val="FFFF00"/>
                </a:highlight>
              </a:rPr>
              <a:t> </a:t>
            </a:r>
            <a:endParaRPr lang="en-US" sz="3200" b="0" i="0">
              <a:highlight>
                <a:srgbClr val="FFFF00"/>
              </a:highlight>
            </a:endParaRPr>
          </a:p>
        </p:txBody>
      </p:sp>
      <p:sp>
        <p:nvSpPr>
          <p:cNvPr id="183" name="Text Placeholder 3">
            <a:extLst>
              <a:ext uri="{FF2B5EF4-FFF2-40B4-BE49-F238E27FC236}">
                <a16:creationId xmlns:a16="http://schemas.microsoft.com/office/drawing/2014/main" id="{2BF2E37A-5DF4-4F22-A9B2-2246DDB2448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7"/>
          <p:cNvSpPr/>
          <p:nvPr/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90ED9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7" descr="Chart, bar chart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2128" r="-1" b="-1"/>
          <a:stretch/>
        </p:blipFill>
        <p:spPr>
          <a:xfrm>
            <a:off x="692792" y="643467"/>
            <a:ext cx="10905000" cy="55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5"/>
          <p:cNvSpPr txBox="1">
            <a:spLocks noGrp="1"/>
          </p:cNvSpPr>
          <p:nvPr>
            <p:ph type="title"/>
          </p:nvPr>
        </p:nvSpPr>
        <p:spPr/>
        <p:txBody>
          <a:bodyPr spcFirstLastPara="1" wrap="square" lIns="91425" tIns="45700" rIns="91425" bIns="45700" anchor="ctr" anchorCtr="0">
            <a:normAutofit/>
          </a:bodyPr>
          <a:lstStyle/>
          <a:p>
            <a:pPr marL="91440" lvl="0" indent="-285750" algn="ctr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500"/>
              <a:buChar char=" "/>
            </a:pPr>
            <a:r>
              <a:rPr lang="en-US" dirty="0"/>
              <a:t>“What are different trends in the housing market?”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Arial"/>
              <a:buNone/>
            </a:pPr>
            <a:endParaRPr lang="en-US" dirty="0"/>
          </a:p>
        </p:txBody>
      </p:sp>
      <p:sp>
        <p:nvSpPr>
          <p:cNvPr id="194" name="Google Shape;194;p5"/>
          <p:cNvSpPr txBox="1">
            <a:spLocks noGrp="1"/>
          </p:cNvSpPr>
          <p:nvPr>
            <p:ph type="body" idx="1"/>
          </p:nvPr>
        </p:nvSpPr>
        <p:spPr/>
        <p:txBody>
          <a:bodyPr spcFirstLastPara="1" wrap="square" lIns="91425" tIns="45700" rIns="91425" bIns="45700" anchor="t" anchorCtr="0">
            <a:normAutofit/>
          </a:bodyPr>
          <a:lstStyle/>
          <a:p>
            <a:pPr marL="9144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answer that we look at a few key areas: </a:t>
            </a:r>
            <a:endParaRPr lang="en-US" b="0" i="0" dirty="0"/>
          </a:p>
          <a:p>
            <a:pPr marL="91440" lvl="0" indent="-171450" rtl="0">
              <a:spcBef>
                <a:spcPts val="1300"/>
              </a:spcBef>
              <a:spcAft>
                <a:spcPts val="0"/>
              </a:spcAft>
              <a:buSzPts val="2700"/>
              <a:buFont typeface="Arial"/>
              <a:buChar char="●"/>
            </a:pPr>
            <a:r>
              <a:rPr lang="en-US" b="0" i="0" dirty="0"/>
              <a:t>What type of houses are being purchased? </a:t>
            </a:r>
            <a:endParaRPr lang="en-US" dirty="0"/>
          </a:p>
          <a:p>
            <a:pPr marL="91440" lvl="0" indent="0" rtl="0">
              <a:spcBef>
                <a:spcPts val="1300"/>
              </a:spcBef>
              <a:spcAft>
                <a:spcPts val="0"/>
              </a:spcAft>
              <a:buNone/>
            </a:pPr>
            <a:endParaRPr lang="en-US" dirty="0">
              <a:highlight>
                <a:srgbClr val="FFFF00"/>
              </a:highlight>
            </a:endParaRPr>
          </a:p>
          <a:p>
            <a:pPr marL="91440" lvl="0" indent="-171450" rtl="0">
              <a:spcBef>
                <a:spcPts val="600"/>
              </a:spcBef>
              <a:spcAft>
                <a:spcPts val="0"/>
              </a:spcAft>
              <a:buSzPts val="2700"/>
              <a:buChar char="●"/>
            </a:pPr>
            <a:r>
              <a:rPr lang="en-US" dirty="0"/>
              <a:t>Where are homes being purchased?</a:t>
            </a:r>
          </a:p>
          <a:p>
            <a:pPr marL="9144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/>
          </a:p>
          <a:p>
            <a:pPr marL="91440" lvl="0" indent="-171450" rtl="0">
              <a:spcBef>
                <a:spcPts val="600"/>
              </a:spcBef>
              <a:spcAft>
                <a:spcPts val="0"/>
              </a:spcAft>
              <a:buSzPts val="2700"/>
              <a:buChar char="●"/>
            </a:pPr>
            <a:r>
              <a:rPr lang="en-US" dirty="0"/>
              <a:t>What time of the year are homes bought and sold?</a:t>
            </a:r>
          </a:p>
          <a:p>
            <a:pPr marL="91440" lvl="0" indent="0" rtl="0">
              <a:spcBef>
                <a:spcPts val="130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A picture containing grass, outdoor, mountain, nature&#10;&#10;Description automatically generated">
            <a:extLst>
              <a:ext uri="{FF2B5EF4-FFF2-40B4-BE49-F238E27FC236}">
                <a16:creationId xmlns:a16="http://schemas.microsoft.com/office/drawing/2014/main" id="{E0C9668C-5072-4EE7-B875-42337DD9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6710" y="1998134"/>
            <a:ext cx="5912498" cy="47601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rgbClr val="000000"/>
      </a:dk1>
      <a:lt1>
        <a:srgbClr val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etropolitan">
  <a:themeElements>
    <a:clrScheme name="Metropolitan">
      <a:dk1>
        <a:srgbClr val="000000"/>
      </a:dk1>
      <a:lt1>
        <a:srgbClr val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641</Words>
  <Application>Microsoft Office PowerPoint</Application>
  <PresentationFormat>Widescreen</PresentationFormat>
  <Paragraphs>106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Metropolitan</vt:lpstr>
      <vt:lpstr>Metropolitan</vt:lpstr>
      <vt:lpstr>Austin Housing EDA</vt:lpstr>
      <vt:lpstr>Project Overview</vt:lpstr>
      <vt:lpstr>Objective </vt:lpstr>
      <vt:lpstr>Objective </vt:lpstr>
      <vt:lpstr>Data and Analysis  </vt:lpstr>
      <vt:lpstr>PowerPoint Presentation</vt:lpstr>
      <vt:lpstr>Analysis</vt:lpstr>
      <vt:lpstr>PowerPoint Presentation</vt:lpstr>
      <vt:lpstr>“What are different trends in the housing market?”  </vt:lpstr>
      <vt:lpstr>Analysis</vt:lpstr>
      <vt:lpstr>PowerPoint Presentation</vt:lpstr>
      <vt:lpstr>PowerPoint Presentation</vt:lpstr>
      <vt:lpstr>PowerPoint Presentation</vt:lpstr>
      <vt:lpstr>PowerPoint Presentation</vt:lpstr>
      <vt:lpstr>Prices vs. Region</vt:lpstr>
      <vt:lpstr>PowerPoint Presentation</vt:lpstr>
      <vt:lpstr>Actionable Insights</vt:lpstr>
      <vt:lpstr>Actionable Insights</vt:lpstr>
      <vt:lpstr>PowerPoint Presentation</vt:lpstr>
      <vt:lpstr>Limitations and Future Work  </vt:lpstr>
      <vt:lpstr>References</vt:lpstr>
      <vt:lpstr>Q/A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Austin Housing EDA</dc:title>
  <dc:creator>jon arnold</dc:creator>
  <cp:lastModifiedBy>Greyson Moore</cp:lastModifiedBy>
  <cp:revision>2</cp:revision>
  <dcterms:created xsi:type="dcterms:W3CDTF">2021-07-31T18:40:38Z</dcterms:created>
  <dcterms:modified xsi:type="dcterms:W3CDTF">2021-08-04T01:11:23Z</dcterms:modified>
</cp:coreProperties>
</file>